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 Spike-Robertson" initials="CS" lastIdx="1" clrIdx="0">
    <p:extLst>
      <p:ext uri="{19B8F6BF-5375-455C-9EA6-DF929625EA0E}">
        <p15:presenceInfo xmlns:p15="http://schemas.microsoft.com/office/powerpoint/2012/main" userId="S-1-5-21-2007818898-3867555987-528281139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17T13:17:09.574" idx="1">
    <p:pos x="7035" y="436"/>
    <p:text>Double Click for Video to hear more about Gatsby Benchmark 4. You will need to 'enable content' to view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EF51-F8BE-4AD3-89F0-604D8BF4E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EB50F-0E4E-455F-8DF1-A2A231AD2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549FF-F9DE-4384-9BA0-E387610C8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4403D-0DC3-4A52-AA89-45BA9999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90A1F-35C6-4C64-AE04-AC394E1A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6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65F0-BA65-4E77-AB9E-3EEEF5F54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2C835-CCD0-499F-96BE-A631C8D2E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B7BB5-94CC-4752-8B48-32137714C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B855C-4DA1-4867-9247-084BACE7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1E2FA-B026-4377-B685-925188A8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9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42C2E-D0D8-4E3C-9EC1-4AD5C8534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F9E57-FA80-4999-A404-D64D1D947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59FF-800E-47F8-BBC8-3A6E28E8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F8704-6C02-439B-AD66-65C036AB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17B82-6247-42F2-AEBB-45CE3729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90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4A0E9-E668-4BEF-B82C-8FE21B99E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8F422-EBB8-44F7-847F-271DD4121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7290B-8450-4B57-BE49-72661FB2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570FE-4B21-423C-80DB-C45F584C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1811F-6E43-42A9-904C-3BBF4A99A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99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36F2-EF72-4A58-AFF5-B4A91DD2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3547B-DABE-47FD-8487-6373F0C8F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1121C-7558-472A-85A4-7D8D17D5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6CCC7-B4B7-4AED-B311-97EBD6ED7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C13DB-D4C6-4DF4-AF49-08981A71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49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F134C-2937-4F05-BD4C-787E3C83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FB753-5092-4763-A275-A4E23CDAF8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36B88-2739-401B-A4BD-288FD902F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1BB1D-BF21-4FE2-B772-DA117080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F709D-6774-46B4-9050-1540AF9D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AB161-FCFD-4AEB-94C5-80D7EFC63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0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2FC7-008C-49AF-A141-C6235FF0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20DC4-3436-4BE5-B401-87061254B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6170D-DED1-4599-B162-3D665866C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3755FB-0227-4011-A60E-26B590DA6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5E6DE-CA4A-4568-87E2-8F0093CD3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596B52-9E71-4163-9B89-01CCE2A8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256288-9878-40A4-A715-4EB059980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0D32E-C1F9-40E7-B03C-0392457F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04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E01C-F74C-4C1B-A841-AFAC6EDB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827D1-C5D8-4D07-B1E3-96F40C37E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D635C6-DD00-4077-B2F4-E87F8F4CE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8ADA6-FC98-400A-A36A-325A9A1E2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6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127A1-C409-4B4B-818E-17564AFE6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E2CA5-291D-43C2-B342-1DC16CDA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43DAE5-8B0A-4346-9014-BA989CCB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7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50359-4E7C-4648-ABEF-622C863CB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3017B-9F55-423F-A84C-9D1B40042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0964D-8963-4B3F-A08F-9890E0353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EC7EB-BCD9-4850-88C5-B516280E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5E005-58F0-40A0-BD5D-6CF1553A0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1DC1A-2801-4B8C-AD46-3EE62237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8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9871-455D-4AAD-9168-E4817D2BD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C939A-E577-4A80-9CBF-E9A0455C6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B1D52-04B4-420A-949E-A654A0832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E332B-30D3-457F-BD42-E6F17D98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16986-31F4-4373-99C9-73C4562A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41A62-23DA-415A-89BB-92DBC838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8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4018B8-C5A4-46FC-927D-60E63311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A0301-866B-456B-A816-006DE0D74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5B07E-F5AD-4175-B0C7-2A4C144A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AFB06-DCD3-4392-B5F7-15D857826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EE4CC-A076-4589-8C16-C2F4DB2C9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94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H8zNcp4uEI" TargetMode="Externa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sources.careersandenterprise.co.uk/my-learning-my-future?ct=t(EMAIL_CAMPAIGN_3_5_2021_10_47)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careersandenterprise.co.uk/sites/default/files/2022-08/1558_My%20Learning%20My%20Future_Psychology_completed.pdf" TargetMode="External"/><Relationship Id="rId13" Type="http://schemas.openxmlformats.org/officeDocument/2006/relationships/hyperlink" Target="https://resources.careersandenterprise.co.uk/resources/my-learning-my-future-food-and-nutrition" TargetMode="External"/><Relationship Id="rId3" Type="http://schemas.openxmlformats.org/officeDocument/2006/relationships/hyperlink" Target="https://resources.careersandenterprise.co.uk/sites/default/files/2022-08/1558_My%20Learning%20My%20Future_English%20Completed.pdf" TargetMode="External"/><Relationship Id="rId7" Type="http://schemas.openxmlformats.org/officeDocument/2006/relationships/hyperlink" Target="https://resources.careersandenterprise.co.uk/sites/default/files/2022-08/1558_My%20Learning%20My%20Future_Geography_Completed.pdf" TargetMode="External"/><Relationship Id="rId12" Type="http://schemas.openxmlformats.org/officeDocument/2006/relationships/hyperlink" Target="https://resources.careersandenterprise.co.uk/sites/default/files/2022-08/1558_My%20Learning%20My%20Future_Music_Completed.pdf" TargetMode="External"/><Relationship Id="rId2" Type="http://schemas.openxmlformats.org/officeDocument/2006/relationships/hyperlink" Target="https://resources.careersandenterprise.co.uk/sites/default/files/2022-10/1558_My%20Learning%20My%20Future_Maths_v7.pdf" TargetMode="External"/><Relationship Id="rId16" Type="http://schemas.openxmlformats.org/officeDocument/2006/relationships/hyperlink" Target="https://www.mtbinnovation.com/2019/02/26/10-ideas-para-el-comercio-minorista-de-bicicletas-pero-vendran-ma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esources.careersandenterprise.co.uk/sites/default/files/2022-08/1558_My%20Learning%20My%20Future_History_Completed.pdf" TargetMode="External"/><Relationship Id="rId11" Type="http://schemas.openxmlformats.org/officeDocument/2006/relationships/hyperlink" Target="https://resources.careersandenterprise.co.uk/sites/default/files/2022-08/1558_My%20Learning%20My%20Future_Drama_Completed.pdf" TargetMode="External"/><Relationship Id="rId5" Type="http://schemas.openxmlformats.org/officeDocument/2006/relationships/hyperlink" Target="https://resources.careersandenterprise.co.uk/sites/default/files/2022-08/1558_My%20Learning%20My%20Future_Art_Design_Completed.pdf" TargetMode="External"/><Relationship Id="rId15" Type="http://schemas.openxmlformats.org/officeDocument/2006/relationships/image" Target="../media/image3.jpg"/><Relationship Id="rId10" Type="http://schemas.openxmlformats.org/officeDocument/2006/relationships/hyperlink" Target="https://resources.careersandenterprise.co.uk/sites/default/files/2022-08/1558_My%20Learning%20My%20Future_Languages_Completed.pdf" TargetMode="External"/><Relationship Id="rId4" Type="http://schemas.openxmlformats.org/officeDocument/2006/relationships/hyperlink" Target="https://resources.careersandenterprise.co.uk/sites/default/files/2022-08/1558_My%20Learning%20My%20Future_Science_Completed.pdf" TargetMode="External"/><Relationship Id="rId9" Type="http://schemas.openxmlformats.org/officeDocument/2006/relationships/hyperlink" Target="https://resources.careersandenterprise.co.uk/sites/default/files/2022-08/1558_My%20Learning%20My%20Future_Computer_Science_Completed.pdf" TargetMode="External"/><Relationship Id="rId14" Type="http://schemas.openxmlformats.org/officeDocument/2006/relationships/hyperlink" Target="https://resources.careersandenterprise.co.uk/sites/default/files/2022-08/1558_My%20Learning%20My%20Future_PE_Complete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F5ED30-3291-4DB8-8711-ED290E4B81B7}"/>
              </a:ext>
            </a:extLst>
          </p:cNvPr>
          <p:cNvSpPr txBox="1"/>
          <p:nvPr/>
        </p:nvSpPr>
        <p:spPr>
          <a:xfrm>
            <a:off x="411480" y="384048"/>
            <a:ext cx="115305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What are the Gatsby Benchmarks?</a:t>
            </a:r>
          </a:p>
          <a:p>
            <a:endParaRPr lang="en-GB" dirty="0"/>
          </a:p>
          <a:p>
            <a:r>
              <a:rPr lang="en-GB" dirty="0"/>
              <a:t>The Gatsby Benchmarks were developed on behalf of the Gatsby Foundation by Sir John Holman. They define what world class careers provision in education looks like and provide a clear framework for organising the careers provision at your school or college.</a:t>
            </a:r>
          </a:p>
          <a:p>
            <a:r>
              <a:rPr lang="en-GB" dirty="0"/>
              <a:t>The benchmarks are enshrined in statutory guidance and as a Careers Leader, it is your responsibility to oversee the implementation of the benchmarks in your education setting.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​</a:t>
            </a:r>
            <a:r>
              <a:rPr lang="en-GB" b="1" u="sng" dirty="0"/>
              <a:t>The 8 Gatsby Benchmarks are:</a:t>
            </a:r>
          </a:p>
          <a:p>
            <a:endParaRPr lang="en-GB" b="1" u="sng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 stable careers programme ​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Learning from careers and labour market information  ​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Addressing the needs of each student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Linking curriculum learning to careers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Encounters with employers and employees 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Experiences of workplaces 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Encounters with further and higher education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Personal guidance 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016AD0-1BC0-4335-821D-28526A0DF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676" y="2390203"/>
            <a:ext cx="388620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2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9CE864-4D9D-4820-8889-BC912E84356E}"/>
              </a:ext>
            </a:extLst>
          </p:cNvPr>
          <p:cNvSpPr txBox="1"/>
          <p:nvPr/>
        </p:nvSpPr>
        <p:spPr>
          <a:xfrm>
            <a:off x="539496" y="539496"/>
            <a:ext cx="11356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Just to add…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If you need any extra </a:t>
            </a:r>
            <a:r>
              <a:rPr lang="en-GB" sz="3200" b="1" dirty="0">
                <a:solidFill>
                  <a:srgbClr val="00B050"/>
                </a:solidFill>
              </a:rPr>
              <a:t>subject posters </a:t>
            </a:r>
            <a:r>
              <a:rPr lang="en-GB" sz="3200" dirty="0"/>
              <a:t>in addition to those given out at the beginning of term to the HOD, please do contact Carole, who will source and arrange for printing for you.  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Thank you for reading.</a:t>
            </a:r>
          </a:p>
        </p:txBody>
      </p:sp>
    </p:spTree>
    <p:extLst>
      <p:ext uri="{BB962C8B-B14F-4D97-AF65-F5344CB8AC3E}">
        <p14:creationId xmlns:p14="http://schemas.microsoft.com/office/powerpoint/2010/main" val="274759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9D8805-2584-4AE9-A6A2-FC18489D1B64}"/>
              </a:ext>
            </a:extLst>
          </p:cNvPr>
          <p:cNvSpPr txBox="1"/>
          <p:nvPr/>
        </p:nvSpPr>
        <p:spPr>
          <a:xfrm>
            <a:off x="438912" y="502920"/>
            <a:ext cx="11320272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solidFill>
                  <a:srgbClr val="00B050"/>
                </a:solidFill>
              </a:rPr>
              <a:t>Why do I need to know about Gatsby Benchmarks?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b="1" u="sng" dirty="0">
                <a:solidFill>
                  <a:srgbClr val="00B050"/>
                </a:solidFill>
              </a:rPr>
              <a:t>Focus on Benchmark 4</a:t>
            </a:r>
          </a:p>
          <a:p>
            <a:r>
              <a:rPr lang="en-GB" b="1" dirty="0"/>
              <a:t>Linking curriculum learning to careers</a:t>
            </a:r>
          </a:p>
          <a:p>
            <a:r>
              <a:rPr lang="en-GB" b="1" dirty="0">
                <a:solidFill>
                  <a:srgbClr val="00B050"/>
                </a:solidFill>
              </a:rPr>
              <a:t>All teachers should link curriculum learning with careers</a:t>
            </a:r>
            <a:r>
              <a:rPr lang="en-GB" dirty="0"/>
              <a:t>. For example, STEM subject teachers should highlight the relevance of STEM subjects for a wide range of future career paths.</a:t>
            </a:r>
          </a:p>
          <a:p>
            <a:endParaRPr lang="en-GB" dirty="0"/>
          </a:p>
          <a:p>
            <a:r>
              <a:rPr lang="en-GB" b="1" u="sng" dirty="0">
                <a:solidFill>
                  <a:srgbClr val="00B050"/>
                </a:solidFill>
              </a:rPr>
              <a:t>Approaches to Benchmark 4</a:t>
            </a:r>
            <a:endParaRPr lang="en-GB" u="sng" dirty="0">
              <a:solidFill>
                <a:srgbClr val="00B050"/>
              </a:solidFill>
            </a:endParaRPr>
          </a:p>
          <a:p>
            <a:r>
              <a:rPr lang="en-GB" b="1" dirty="0"/>
              <a:t>Foundation Approach:</a:t>
            </a:r>
            <a:endParaRPr lang="en-GB" dirty="0"/>
          </a:p>
          <a:p>
            <a:r>
              <a:rPr lang="en-GB" dirty="0"/>
              <a:t>Students experience a careers programme where progressive learning outcomes support students to build careers knowledge, understanding and ability towards positive transitions</a:t>
            </a:r>
          </a:p>
          <a:p>
            <a:r>
              <a:rPr lang="en-GB" dirty="0"/>
              <a:t>The Foundation Approach also includes supporting staff to simply highlight the relevance of their </a:t>
            </a:r>
            <a:r>
              <a:rPr lang="en-GB" b="1" dirty="0"/>
              <a:t>subjects</a:t>
            </a:r>
            <a:r>
              <a:rPr lang="en-GB" dirty="0"/>
              <a:t> to careers pathways and future opportunities. This approach sits outside of taught curriculum and is about making abstract links about the relevance of subjects to pathways/roles and related essential skills to future careers and opportunities. This can sit outside of teaching and be done in a variety of ways including homework tasks, starter/plenary tasks, etc.</a:t>
            </a:r>
          </a:p>
          <a:p>
            <a:r>
              <a:rPr lang="en-GB" dirty="0"/>
              <a:t>Students are engaged in their subjects as staff highlight the relevance of their subjects to future careers and opportunities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Linking Careers to the Curriculum:</a:t>
            </a:r>
          </a:p>
          <a:p>
            <a:r>
              <a:rPr lang="en-GB" dirty="0"/>
              <a:t>Students are supported to understand the application of learning through teachers contextualising teaching points within careers, future opportunities and the world of work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40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E7E4-147B-4276-A4B0-0ECC61E7D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98861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Why embed careers into your curriculum?</a:t>
            </a:r>
            <a:br>
              <a:rPr lang="en-GB" b="1" dirty="0"/>
            </a:br>
            <a:br>
              <a:rPr lang="en-GB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7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56BF-95BE-4FA0-B79F-191EA8885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NEW INSPIRATION</a:t>
            </a:r>
            <a:r>
              <a:rPr lang="en-GB" b="1" dirty="0"/>
              <a:t>:</a:t>
            </a:r>
            <a:r>
              <a:rPr lang="en-GB" dirty="0"/>
              <a:t> You could be providing the single inspirational moment that changes the direction of a student’s life.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rgbClr val="00B050"/>
                </a:solidFill>
              </a:rPr>
              <a:t>MOTIVATION</a:t>
            </a:r>
            <a:r>
              <a:rPr lang="en-GB" b="1" dirty="0"/>
              <a:t>:</a:t>
            </a:r>
            <a:r>
              <a:rPr lang="en-GB" dirty="0"/>
              <a:t> Students see that subjects are relevant to the real world and therefore why it’s important to study them.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22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340E-6521-48B8-844A-DCDCC9679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‘</a:t>
            </a:r>
            <a:r>
              <a:rPr lang="en-GB" i="1" dirty="0">
                <a:solidFill>
                  <a:srgbClr val="00B050"/>
                </a:solidFill>
              </a:rPr>
              <a:t>Young adults who recall four or more encounters with employers while at school are five times </a:t>
            </a:r>
            <a:r>
              <a:rPr lang="en-GB" b="1" i="1" u="sng" dirty="0">
                <a:solidFill>
                  <a:srgbClr val="00B050"/>
                </a:solidFill>
              </a:rPr>
              <a:t>less likely </a:t>
            </a:r>
            <a:r>
              <a:rPr lang="en-GB" i="1" dirty="0">
                <a:solidFill>
                  <a:srgbClr val="00B050"/>
                </a:solidFill>
              </a:rPr>
              <a:t>to be NEET (Not in Education, Employment or Training) and earn on average, 18% more than peers who recall no such activities</a:t>
            </a:r>
            <a:r>
              <a:rPr lang="en-GB" i="1" dirty="0"/>
              <a:t>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Dr Anthony Mann, Director of Research and Policy, Education and Employers Taskforce.</a:t>
            </a:r>
          </a:p>
        </p:txBody>
      </p:sp>
    </p:spTree>
    <p:extLst>
      <p:ext uri="{BB962C8B-B14F-4D97-AF65-F5344CB8AC3E}">
        <p14:creationId xmlns:p14="http://schemas.microsoft.com/office/powerpoint/2010/main" val="58322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D2N2 Gatsby Benchmark 4">
            <a:hlinkClick r:id="" action="ppaction://media"/>
            <a:extLst>
              <a:ext uri="{FF2B5EF4-FFF2-40B4-BE49-F238E27FC236}">
                <a16:creationId xmlns:a16="http://schemas.microsoft.com/office/drawing/2014/main" id="{2953BB0A-9C9F-404D-BE87-DC43FAE83DF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9269" y="692331"/>
            <a:ext cx="10489474" cy="600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0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C63AA-86D5-475E-A773-51D6EACBC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Here are a few simple things you can do</a:t>
            </a:r>
            <a:r>
              <a:rPr lang="en-GB" b="1" dirty="0"/>
              <a:t>: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3F5BA-C62A-45B2-B93C-6ED789521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 careers corner in your classroom</a:t>
            </a:r>
          </a:p>
          <a:p>
            <a:r>
              <a:rPr lang="en-GB" dirty="0"/>
              <a:t>include pathways student could take at age 16 and age 18</a:t>
            </a:r>
          </a:p>
          <a:p>
            <a:r>
              <a:rPr lang="en-GB" dirty="0"/>
              <a:t>highlight essential skills that link to activities</a:t>
            </a:r>
          </a:p>
          <a:p>
            <a:r>
              <a:rPr lang="en-GB" dirty="0"/>
              <a:t>could you frame your lesson with a job role or job sector?</a:t>
            </a:r>
          </a:p>
          <a:p>
            <a:r>
              <a:rPr lang="en-GB" dirty="0"/>
              <a:t>display websites and events</a:t>
            </a:r>
          </a:p>
          <a:p>
            <a:r>
              <a:rPr lang="en-GB" dirty="0"/>
              <a:t>be personal and share your own story</a:t>
            </a:r>
          </a:p>
          <a:p>
            <a:r>
              <a:rPr lang="en-GB" dirty="0"/>
              <a:t>engage with parents, businesses and organisations</a:t>
            </a:r>
          </a:p>
          <a:p>
            <a:r>
              <a:rPr lang="en-GB" dirty="0"/>
              <a:t>invite alumni – the cherry on the cake!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79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0423420-58B3-4857-B76B-7AE8BA3D737D}"/>
              </a:ext>
            </a:extLst>
          </p:cNvPr>
          <p:cNvSpPr/>
          <p:nvPr/>
        </p:nvSpPr>
        <p:spPr>
          <a:xfrm>
            <a:off x="2670048" y="1618488"/>
            <a:ext cx="6473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Open Sans"/>
              </a:rPr>
              <a:t>The Careers and Enterprise Company have developed </a:t>
            </a:r>
            <a:r>
              <a:rPr lang="en-GB" sz="2800" b="1" dirty="0">
                <a:latin typeface="Open Sans"/>
                <a:hlinkClick r:id="rId2"/>
              </a:rPr>
              <a:t>27 subject inspiration guides, lesson slides and homework sheets to help you</a:t>
            </a:r>
            <a:r>
              <a:rPr lang="en-GB" sz="2800" b="1" dirty="0">
                <a:latin typeface="Open Sans"/>
              </a:rPr>
              <a:t> – Double click on the guides on the next slide for Inspiration for each subject.</a:t>
            </a:r>
            <a:endParaRPr lang="en-GB" sz="2800" b="1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0261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B5F8F5-D564-40B2-9612-13EC8B6947B8}"/>
              </a:ext>
            </a:extLst>
          </p:cNvPr>
          <p:cNvSpPr txBox="1"/>
          <p:nvPr/>
        </p:nvSpPr>
        <p:spPr>
          <a:xfrm>
            <a:off x="435864" y="366623"/>
            <a:ext cx="114482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2"/>
              </a:rPr>
              <a:t>Maths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3"/>
              </a:rPr>
              <a:t>English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4"/>
              </a:rPr>
              <a:t>Science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5"/>
              </a:rPr>
              <a:t>Art &amp; Design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6"/>
              </a:rPr>
              <a:t>History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7"/>
              </a:rPr>
              <a:t>Geography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8"/>
              </a:rPr>
              <a:t>Psychology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9"/>
              </a:rPr>
              <a:t>Computer Science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10"/>
              </a:rPr>
              <a:t>Languages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11"/>
              </a:rPr>
              <a:t>Drama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12"/>
              </a:rPr>
              <a:t>Music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13"/>
              </a:rPr>
              <a:t>Food Technology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14"/>
              </a:rPr>
              <a:t>Sport/PE Inspiration Guide</a:t>
            </a: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3D41A8-8659-47BB-9EFE-2E16C8EDA9D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7124700" y="1618488"/>
            <a:ext cx="4509516" cy="300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6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658</Words>
  <Application>Microsoft Office PowerPoint</Application>
  <PresentationFormat>Widescreen</PresentationFormat>
  <Paragraphs>68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Why embed careers into your curriculum?  </vt:lpstr>
      <vt:lpstr>PowerPoint Presentation</vt:lpstr>
      <vt:lpstr>PowerPoint Presentation</vt:lpstr>
      <vt:lpstr>PowerPoint Presentation</vt:lpstr>
      <vt:lpstr>Here are a few simple things you can do: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embed careers into your curriculum?</dc:title>
  <dc:creator>C Spike-Robertson</dc:creator>
  <cp:lastModifiedBy>C Spike-Robertson</cp:lastModifiedBy>
  <cp:revision>12</cp:revision>
  <dcterms:created xsi:type="dcterms:W3CDTF">2023-07-12T12:49:08Z</dcterms:created>
  <dcterms:modified xsi:type="dcterms:W3CDTF">2023-07-17T14:03:34Z</dcterms:modified>
</cp:coreProperties>
</file>